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2" r:id="rId2"/>
    <p:sldId id="4416" r:id="rId3"/>
    <p:sldId id="4417" r:id="rId4"/>
    <p:sldId id="4419" r:id="rId5"/>
    <p:sldId id="441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380" userDrawn="1">
          <p15:clr>
            <a:srgbClr val="A4A3A4"/>
          </p15:clr>
        </p15:guide>
        <p15:guide id="5" pos="2149" userDrawn="1">
          <p15:clr>
            <a:srgbClr val="A4A3A4"/>
          </p15:clr>
        </p15:guide>
        <p15:guide id="6" pos="3578" userDrawn="1">
          <p15:clr>
            <a:srgbClr val="A4A3A4"/>
          </p15:clr>
        </p15:guide>
        <p15:guide id="7" pos="4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78"/>
    <a:srgbClr val="C4CFE6"/>
    <a:srgbClr val="A9BADB"/>
    <a:srgbClr val="7816C7"/>
    <a:srgbClr val="F8F9FC"/>
    <a:srgbClr val="BD4336"/>
    <a:srgbClr val="E0E6F2"/>
    <a:srgbClr val="FFFC0D"/>
    <a:srgbClr val="68CF8C"/>
    <a:srgbClr val="6E0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1363" y="-77"/>
      </p:cViewPr>
      <p:guideLst>
        <p:guide orient="horz" pos="482"/>
        <p:guide orient="horz" pos="4110"/>
        <p:guide pos="380"/>
        <p:guide pos="2149"/>
        <p:guide pos="3578"/>
        <p:guide pos="4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29517-1E4F-4AA5-B5E9-635A4CF23135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D7E6-70F9-472B-9086-88CAA1ED4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4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7E93-2961-4F8B-B471-6022B2E7F5FB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7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E4EE-8C31-4B60-A994-05BD4B5CA4D3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2B5E-F1BA-4639-B093-CBFC43468C11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6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5341-158D-4C70-A193-F1CA05744932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108A-E9D0-49DF-9D98-A02B6F89E75F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B474-C713-4943-9249-F614478F93C6}" type="datetime1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0ACDC-98E3-4A01-916E-849348F7CE23}" type="datetime1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9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43EE-3EC5-4BBD-828D-EC19CDE12E0A}" type="datetime1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9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756-0D7A-4A8D-BB62-427FBF985A4E}" type="datetime1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F67-C00A-495E-9B46-A8834535AB2D}" type="datetime1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8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DD8B-64A5-441D-B8C9-C75588271E62}" type="datetime1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2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2203-2624-47C1-8C34-6DA3303912B5}" type="datetime1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0BFA-31FF-4593-97A9-6BE861E8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3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3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3.jp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3.jpg"/><Relationship Id="rId9" Type="http://schemas.openxmlformats.org/officeDocument/2006/relationships/image" Target="../media/image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rgbClr val="0070C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19173" r="41873" b="31460"/>
          <a:stretch/>
        </p:blipFill>
        <p:spPr>
          <a:xfrm>
            <a:off x="88108" y="111967"/>
            <a:ext cx="1591402" cy="14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6" y="652236"/>
            <a:ext cx="664289" cy="760475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2780" t="10000" r="411"/>
          <a:stretch/>
        </p:blipFill>
        <p:spPr>
          <a:xfrm>
            <a:off x="0" y="3862873"/>
            <a:ext cx="2556587" cy="307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3773" y="325187"/>
            <a:ext cx="8981328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Родителям о ФОП ДО</a:t>
            </a:r>
            <a: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1600" b="1" dirty="0">
                <a:solidFill>
                  <a:srgbClr val="173478"/>
                </a:solidFill>
                <a:latin typeface="+mj-lt"/>
              </a:rPr>
              <a:t>ЧТО НОВОГО И ИНТЕРЕСНОГО В ДЕТСКИХ САДАХ </a:t>
            </a:r>
          </a:p>
          <a:p>
            <a:pPr algn="ctr"/>
            <a:r>
              <a:rPr lang="ru-RU" sz="1600" b="1" dirty="0">
                <a:solidFill>
                  <a:srgbClr val="173478"/>
                </a:solidFill>
                <a:latin typeface="+mj-lt"/>
              </a:rPr>
              <a:t>С 1 СЕНТЯБРЯ 2023 ГОДА?</a:t>
            </a:r>
          </a:p>
          <a:p>
            <a:pPr algn="ctr"/>
            <a:r>
              <a:rPr lang="ru-RU" sz="1600" b="1" dirty="0">
                <a:solidFill>
                  <a:srgbClr val="173478"/>
                </a:solidFill>
                <a:latin typeface="+mj-lt"/>
              </a:rPr>
              <a:t>Мы работаем по </a:t>
            </a:r>
          </a:p>
          <a:p>
            <a:pPr algn="ctr"/>
            <a:r>
              <a:rPr lang="ru-RU" sz="1600" b="1" dirty="0">
                <a:solidFill>
                  <a:srgbClr val="173478"/>
                </a:solidFill>
                <a:latin typeface="+mj-lt"/>
              </a:rPr>
              <a:t>ФЕДЕРАЛЬНОЙ ОБРАЗОВАТЕЛЬНОЙ ПРОГРАММЕ ДОШКОЛЬНОГО ОБРАЗОВАНИЯ (ФОП ДО) </a:t>
            </a:r>
          </a:p>
          <a:p>
            <a:pPr algn="ctr"/>
            <a:endParaRPr lang="ru-RU" sz="900" b="1" dirty="0">
              <a:solidFill>
                <a:srgbClr val="6FC8D6"/>
              </a:solidFill>
            </a:endParaRPr>
          </a:p>
          <a:p>
            <a:pPr algn="ctr"/>
            <a:endParaRPr lang="ru-RU" sz="1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+mj-lt"/>
              </a:rPr>
              <a:t>     </a:t>
            </a:r>
            <a:r>
              <a:rPr lang="ru-RU" sz="1600" b="1" dirty="0">
                <a:solidFill>
                  <a:srgbClr val="173478"/>
                </a:solidFill>
                <a:latin typeface="+mj-lt"/>
              </a:rPr>
              <a:t>Переход на федеральные программы – общий процесс, который охватывает все уровни образования детские сады, начальную школу, средние и старшие классы. Обязательный документ для всех детских садов. Определяет единые базовые объемы, содержание, и планируемые результаты ДОШКОЛЬНОГО ОБРАЗОВАНИЯ – ПЕРВОЙ СТУПЕНИ К УРОВНЮ ОБЩЕГО ОБРАЗОВАНИЯ!</a:t>
            </a:r>
          </a:p>
          <a:p>
            <a:r>
              <a:rPr lang="ru-RU" sz="1400" b="1" dirty="0">
                <a:solidFill>
                  <a:srgbClr val="173478"/>
                </a:solidFill>
                <a:latin typeface="+mj-lt"/>
              </a:rPr>
              <a:t/>
            </a:r>
            <a:br>
              <a:rPr lang="ru-RU" sz="1400" b="1" dirty="0">
                <a:solidFill>
                  <a:srgbClr val="173478"/>
                </a:solidFill>
                <a:latin typeface="+mj-lt"/>
              </a:rPr>
            </a:br>
            <a:endParaRPr lang="ru-RU" sz="1400" b="1" dirty="0">
              <a:solidFill>
                <a:srgbClr val="173478"/>
              </a:solidFill>
              <a:latin typeface="+mj-lt"/>
            </a:endParaRPr>
          </a:p>
          <a:p>
            <a:pPr algn="ctr"/>
            <a:endParaRPr lang="ru-RU" sz="4000" dirty="0"/>
          </a:p>
        </p:txBody>
      </p:sp>
      <p:pic>
        <p:nvPicPr>
          <p:cNvPr id="10" name="Picture 2" descr="C:\Users\mardd\Desktop\область познавательное развитие\sFYHEr_qrcod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11" y="5617940"/>
            <a:ext cx="1044117" cy="1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mardd\Desktop\область познавательное развитие\_logo.jpe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195943"/>
            <a:ext cx="1489916" cy="13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438" y="186613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</a:rPr>
              <a:t>Вместе мы сможем больше!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7BA802-B2E5-9562-8822-0223CC40D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30" y="3413523"/>
            <a:ext cx="2408646" cy="2296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E5418C-9844-1256-1CB2-116D62472CCD}"/>
              </a:ext>
            </a:extLst>
          </p:cNvPr>
          <p:cNvSpPr txBox="1"/>
          <p:nvPr/>
        </p:nvSpPr>
        <p:spPr>
          <a:xfrm>
            <a:off x="631856" y="3878756"/>
            <a:ext cx="23089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ФОП ДО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ориентирует на сохранение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здоровья, обеспечение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безопасности и воспитание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здорового способа жизни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FCE751F-AAD9-EC22-7FF9-EF6AC7258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0612" y="3303503"/>
            <a:ext cx="2457257" cy="22964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4426F6-643A-EF0A-82B7-D060C6188A60}"/>
              </a:ext>
            </a:extLst>
          </p:cNvPr>
          <p:cNvSpPr txBox="1"/>
          <p:nvPr/>
        </p:nvSpPr>
        <p:spPr>
          <a:xfrm>
            <a:off x="5974094" y="3744351"/>
            <a:ext cx="30061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ФОП ДО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направлен на образование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и развитие ребенка через игру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и другую понятную доступную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детям деятельность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EBB775D-5C38-250E-6825-B5CC1B9FBA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9417" y="3574221"/>
            <a:ext cx="3095363" cy="29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7211" y="5617940"/>
            <a:ext cx="1059357" cy="1059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37414" y="6337726"/>
            <a:ext cx="301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МБДОУ № 160 «РОДНИЧОК»</a:t>
            </a:r>
          </a:p>
        </p:txBody>
      </p:sp>
    </p:spTree>
    <p:extLst>
      <p:ext uri="{BB962C8B-B14F-4D97-AF65-F5344CB8AC3E}">
        <p14:creationId xmlns:p14="http://schemas.microsoft.com/office/powerpoint/2010/main" val="2590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rgbClr val="0070C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19173" r="41873" b="31460"/>
          <a:stretch/>
        </p:blipFill>
        <p:spPr>
          <a:xfrm>
            <a:off x="88108" y="111967"/>
            <a:ext cx="1591402" cy="14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6" y="652236"/>
            <a:ext cx="664289" cy="760475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2780" t="10000" r="411"/>
          <a:stretch/>
        </p:blipFill>
        <p:spPr>
          <a:xfrm>
            <a:off x="33591" y="3904186"/>
            <a:ext cx="2456392" cy="28418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8288" y="736212"/>
            <a:ext cx="8408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Родителям о ФОП ДО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173478"/>
                </a:solidFill>
                <a:latin typeface="+mj-lt"/>
              </a:rPr>
              <a:t>ОБРАЩАЕМ ВАШЕ ВНИМАНИЕ НА ЧТО НАПРАВЛЕНА </a:t>
            </a:r>
          </a:p>
          <a:p>
            <a:pPr algn="ctr"/>
            <a:r>
              <a:rPr lang="ru-RU" b="1" dirty="0">
                <a:solidFill>
                  <a:srgbClr val="173478"/>
                </a:solidFill>
                <a:latin typeface="+mj-lt"/>
              </a:rPr>
              <a:t>ОБРАЗОВАТЕЛЬНАЯ ОБЛАСТЬ  «ФИЗИЧЕСКОЕ РАЗВИТИЕ»:</a:t>
            </a:r>
          </a:p>
          <a:p>
            <a:pPr lvl="1" algn="ctr"/>
            <a:endParaRPr lang="ru-RU" sz="4000" dirty="0"/>
          </a:p>
        </p:txBody>
      </p:sp>
      <p:pic>
        <p:nvPicPr>
          <p:cNvPr id="12" name="Picture 11" descr="C:\Users\mardd\Desktop\область познавательное развитие\_logo.jpe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195943"/>
            <a:ext cx="1489916" cy="13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438" y="186613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</a:rPr>
              <a:t>Вместе мы сможем больше!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EAE6DF6B-DEB3-8BA8-EF2B-724B967D692D}"/>
              </a:ext>
            </a:extLst>
          </p:cNvPr>
          <p:cNvSpPr/>
          <p:nvPr/>
        </p:nvSpPr>
        <p:spPr>
          <a:xfrm>
            <a:off x="33591" y="1952980"/>
            <a:ext cx="3203534" cy="1655901"/>
          </a:xfrm>
          <a:prstGeom prst="ellipse">
            <a:avLst/>
          </a:prstGeom>
          <a:solidFill>
            <a:srgbClr val="C4CFE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развитие равновесия, глазомера, ориентировки в пространстве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E6CAD570-AD1A-0257-245C-5D3229800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130" y="3986292"/>
            <a:ext cx="3922393" cy="21343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DF308E4-4A4B-7A72-787D-99D010795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172" y="1942988"/>
            <a:ext cx="3498540" cy="19036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D257468-3D29-E7AE-0B08-3965A0E35B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1" y="3846680"/>
            <a:ext cx="3237257" cy="154242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8434D23D-B438-4DD7-7EBE-530BF26F9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8787" y="5325109"/>
            <a:ext cx="2948385" cy="1404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8B425FD-1D27-17FE-8EEC-B442FCD1A5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32" y="2649611"/>
            <a:ext cx="3087146" cy="215777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F14894A4-E978-DE86-B4CD-D09806CBEC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7058" y="5907379"/>
            <a:ext cx="838654" cy="8386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7058" y="5868775"/>
            <a:ext cx="915862" cy="9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rgbClr val="0070C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19173" r="41873" b="31460"/>
          <a:stretch/>
        </p:blipFill>
        <p:spPr>
          <a:xfrm>
            <a:off x="88108" y="111967"/>
            <a:ext cx="1591402" cy="14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6" y="652236"/>
            <a:ext cx="664289" cy="760475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2780" t="10000" r="411"/>
          <a:stretch/>
        </p:blipFill>
        <p:spPr>
          <a:xfrm>
            <a:off x="112502" y="3675433"/>
            <a:ext cx="2556587" cy="307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672" y="736212"/>
            <a:ext cx="8615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Родителям о ФОП ДО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kern="100" dirty="0">
                <a:solidFill>
                  <a:srgbClr val="173478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ЗНАКОМИМСЯ С СОДЕРЖАНИЕМ ОБРАЗОВАТЕЛЬНОЙ ДЕЯТЕЛЬНОСТИ ПО НАПРАВЛЕНИЮ «ФИЗИЧЕСКОЕ РАЗВИТИЕ»</a:t>
            </a:r>
          </a:p>
          <a:p>
            <a:pPr lvl="1" algn="ctr"/>
            <a:endParaRPr lang="ru-RU" sz="4000" u="sng" dirty="0"/>
          </a:p>
        </p:txBody>
      </p:sp>
      <p:pic>
        <p:nvPicPr>
          <p:cNvPr id="10" name="Picture 2" descr="C:\Users\mardd\Desktop\область познавательное развитие\sFYHEr_qrcod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11" y="5746750"/>
            <a:ext cx="1044117" cy="1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mardd\Desktop\область познавательное развитие\_logo.jpe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78" y="195943"/>
            <a:ext cx="1308349" cy="12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438" y="186613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</a:rPr>
              <a:t>Вместе мы сможем больше!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44ED91-BB50-137A-F41C-3BFF0F3A0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3294" y="1793361"/>
            <a:ext cx="1426355" cy="1403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B9201F-AA2A-DAC1-EB70-1AB609F8BC57}"/>
              </a:ext>
            </a:extLst>
          </p:cNvPr>
          <p:cNvSpPr txBox="1"/>
          <p:nvPr/>
        </p:nvSpPr>
        <p:spPr>
          <a:xfrm>
            <a:off x="2315475" y="3013342"/>
            <a:ext cx="2603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Основная гимнастика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(основные виды движений,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55ADC21-72C9-BFE1-B646-2C5283007B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6722" y="1672703"/>
            <a:ext cx="1207245" cy="1173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A69830-3F65-0F3E-98E2-E5A93345C838}"/>
              </a:ext>
            </a:extLst>
          </p:cNvPr>
          <p:cNvSpPr txBox="1"/>
          <p:nvPr/>
        </p:nvSpPr>
        <p:spPr>
          <a:xfrm>
            <a:off x="6780703" y="2834363"/>
            <a:ext cx="2233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 и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игровые упражнения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3DB700B-121A-73B0-BD54-BDF110E9FD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9" t="4993" r="38711" b="73301"/>
          <a:stretch/>
        </p:blipFill>
        <p:spPr>
          <a:xfrm>
            <a:off x="639871" y="1742280"/>
            <a:ext cx="1279733" cy="1252886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922637-F554-4A58-CDB9-F25F5D873B64}"/>
              </a:ext>
            </a:extLst>
          </p:cNvPr>
          <p:cNvSpPr txBox="1"/>
          <p:nvPr/>
        </p:nvSpPr>
        <p:spPr>
          <a:xfrm>
            <a:off x="-17333" y="3041263"/>
            <a:ext cx="2686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Строевые упражнения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(со 2 мл. группы)</a:t>
            </a:r>
            <a:endParaRPr lang="ru-RU" sz="1600" dirty="0"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4BC96E3-DBF2-FDC3-BFE4-F2F04B393D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9438" y="1911157"/>
            <a:ext cx="1207245" cy="11587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AA76DDA-2A13-B075-EBCA-2A6012AA2A01}"/>
              </a:ext>
            </a:extLst>
          </p:cNvPr>
          <p:cNvSpPr txBox="1"/>
          <p:nvPr/>
        </p:nvSpPr>
        <p:spPr>
          <a:xfrm>
            <a:off x="4531158" y="3048596"/>
            <a:ext cx="2732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Спортивные упражнения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(со 2 мл. группы)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0937E70-CE8E-803E-BC7F-C8C1581E7B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2328" y="3967329"/>
            <a:ext cx="1310758" cy="12844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69D1B3-604B-BD40-8287-F6E50C9AF4E1}"/>
              </a:ext>
            </a:extLst>
          </p:cNvPr>
          <p:cNvSpPr txBox="1"/>
          <p:nvPr/>
        </p:nvSpPr>
        <p:spPr>
          <a:xfrm>
            <a:off x="879020" y="5276464"/>
            <a:ext cx="2872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здорового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образа жизни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B45C21A-9A18-5281-480A-1DDB24D564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3910382"/>
            <a:ext cx="1139931" cy="111704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CA2752D-1BB1-9A9A-8188-6B21436685E4}"/>
              </a:ext>
            </a:extLst>
          </p:cNvPr>
          <p:cNvSpPr txBox="1"/>
          <p:nvPr/>
        </p:nvSpPr>
        <p:spPr>
          <a:xfrm>
            <a:off x="3273081" y="5027423"/>
            <a:ext cx="303041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Ритмическая гимнастика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(со средней группы</a:t>
            </a:r>
            <a:r>
              <a:rPr lang="ru-RU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5022A59-C08D-37C6-454A-AD044CF05C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9547" y="3657041"/>
            <a:ext cx="1246819" cy="122178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6F5DC40-BCD9-1361-1440-BB0FD2316E9B}"/>
              </a:ext>
            </a:extLst>
          </p:cNvPr>
          <p:cNvSpPr txBox="1"/>
          <p:nvPr/>
        </p:nvSpPr>
        <p:spPr>
          <a:xfrm>
            <a:off x="5770565" y="4918592"/>
            <a:ext cx="2556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Активный отдых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(досуги, дни здоровья, </a:t>
            </a:r>
          </a:p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прогулки, экскурсии)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0177" y="5749589"/>
            <a:ext cx="1059357" cy="10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rgbClr val="0070C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19173" r="41873" b="31460"/>
          <a:stretch/>
        </p:blipFill>
        <p:spPr>
          <a:xfrm>
            <a:off x="88108" y="111967"/>
            <a:ext cx="1591402" cy="14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6" y="652236"/>
            <a:ext cx="664289" cy="760475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2780" t="10000" r="411"/>
          <a:stretch/>
        </p:blipFill>
        <p:spPr>
          <a:xfrm>
            <a:off x="112502" y="3675433"/>
            <a:ext cx="2556587" cy="307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672" y="736212"/>
            <a:ext cx="8615568" cy="166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Родителям о ФОП ДО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kern="100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ФОРМЫ РЕАЛИЗАЦИИ ФОП ДО</a:t>
            </a:r>
            <a:endParaRPr lang="ru-RU" sz="1600" kern="1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/>
            <a:endParaRPr lang="ru-RU" sz="4000" u="sng" dirty="0"/>
          </a:p>
        </p:txBody>
      </p:sp>
      <p:pic>
        <p:nvPicPr>
          <p:cNvPr id="10" name="Picture 2" descr="C:\Users\mardd\Desktop\область познавательное развитие\sFYHEr_qrcod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11" y="5746750"/>
            <a:ext cx="1044117" cy="1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mardd\Desktop\область познавательное развитие\_logo.jpe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78" y="195943"/>
            <a:ext cx="1308349" cy="12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438" y="186613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</a:rPr>
              <a:t>Вместе мы сможем больше!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B9201F-AA2A-DAC1-EB70-1AB609F8BC57}"/>
              </a:ext>
            </a:extLst>
          </p:cNvPr>
          <p:cNvSpPr txBox="1"/>
          <p:nvPr/>
        </p:nvSpPr>
        <p:spPr>
          <a:xfrm>
            <a:off x="2749317" y="3792981"/>
            <a:ext cx="2980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Двигательная деятельность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922637-F554-4A58-CDB9-F25F5D873B64}"/>
              </a:ext>
            </a:extLst>
          </p:cNvPr>
          <p:cNvSpPr txBox="1"/>
          <p:nvPr/>
        </p:nvSpPr>
        <p:spPr>
          <a:xfrm>
            <a:off x="105553" y="3816330"/>
            <a:ext cx="2686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Игровая деятельность</a:t>
            </a:r>
            <a:endParaRPr lang="ru-RU" sz="16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69D1B3-604B-BD40-8287-F6E50C9AF4E1}"/>
              </a:ext>
            </a:extLst>
          </p:cNvPr>
          <p:cNvSpPr txBox="1"/>
          <p:nvPr/>
        </p:nvSpPr>
        <p:spPr>
          <a:xfrm>
            <a:off x="2630438" y="6268808"/>
            <a:ext cx="28729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Речевая деятельность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6F5DC40-BCD9-1361-1440-BB0FD2316E9B}"/>
              </a:ext>
            </a:extLst>
          </p:cNvPr>
          <p:cNvSpPr txBox="1"/>
          <p:nvPr/>
        </p:nvSpPr>
        <p:spPr>
          <a:xfrm>
            <a:off x="6394684" y="3958360"/>
            <a:ext cx="2556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Общение со взрослыми и сверстниками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BFB9396-BBDF-E85F-56B6-89F30EE497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7318">
            <a:off x="1448063" y="3826593"/>
            <a:ext cx="2768707" cy="23387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187ED9B-1822-5871-5560-F49AB58FFF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34" y="1978804"/>
            <a:ext cx="2510174" cy="1672319"/>
          </a:xfrm>
          <a:prstGeom prst="heart">
            <a:avLst/>
          </a:prstGeom>
          <a:ln w="111125">
            <a:solidFill>
              <a:schemeClr val="bg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1F757AF-75A2-0D7F-F735-72BFB745E4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850" y="1754096"/>
            <a:ext cx="2751232" cy="1969407"/>
          </a:xfrm>
          <a:prstGeom prst="heart">
            <a:avLst/>
          </a:prstGeom>
          <a:ln w="117475">
            <a:solidFill>
              <a:schemeClr val="bg1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2F1FE9E-40FD-FE01-8DDB-AC71857383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530394">
            <a:off x="183588" y="1473143"/>
            <a:ext cx="2736346" cy="233442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DF8A0A-E12F-D000-483D-08EAECD70739}"/>
              </a:ext>
            </a:extLst>
          </p:cNvPr>
          <p:cNvSpPr txBox="1"/>
          <p:nvPr/>
        </p:nvSpPr>
        <p:spPr>
          <a:xfrm>
            <a:off x="4631580" y="4883367"/>
            <a:ext cx="462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НАШИ ДЕТИ – ЭТО БУДУЩЕЕ, БУДУЩЕЕ НАШЕГО МИРА!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7211" y="5731510"/>
            <a:ext cx="1059357" cy="10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74000">
              <a:srgbClr val="0070C0"/>
            </a:gs>
            <a:gs pos="83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t="19173" r="41873" b="31460"/>
          <a:stretch/>
        </p:blipFill>
        <p:spPr>
          <a:xfrm>
            <a:off x="88108" y="111967"/>
            <a:ext cx="1591402" cy="14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6" y="652236"/>
            <a:ext cx="664289" cy="760475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52780" t="10000" r="411"/>
          <a:stretch/>
        </p:blipFill>
        <p:spPr>
          <a:xfrm>
            <a:off x="0" y="3862873"/>
            <a:ext cx="2556587" cy="307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420" y="652236"/>
            <a:ext cx="7219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Родителям о ФОП ДО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173478"/>
                </a:solidFill>
                <a:latin typeface="+mj-lt"/>
              </a:rPr>
              <a:t>СОДЕРЖАНИЕ ОБРАЗОВАТЕЛЬНОЙ ДЕЯТЕЛЬНОСТИ </a:t>
            </a:r>
          </a:p>
          <a:p>
            <a:pPr lvl="1" algn="ctr"/>
            <a:r>
              <a:rPr lang="ru-RU" b="1" dirty="0">
                <a:solidFill>
                  <a:srgbClr val="173478"/>
                </a:solidFill>
                <a:latin typeface="+mj-lt"/>
              </a:rPr>
              <a:t>«ФИЗИЧЕСКОЕ РАЗВИТИЕ»</a:t>
            </a:r>
          </a:p>
          <a:p>
            <a:pPr lvl="1"/>
            <a:endParaRPr lang="ru-RU" b="1" u="sng" kern="1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mardd\Desktop\область познавательное развитие\sFYHEr_qrcod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11" y="5746750"/>
            <a:ext cx="1044117" cy="1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mardd\Desktop\область познавательное развитие\_logo.jpe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195943"/>
            <a:ext cx="1489916" cy="13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438" y="186613"/>
            <a:ext cx="39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Script" panose="030B0504020000000003" pitchFamily="66" charset="0"/>
              </a:rPr>
              <a:t>Вместе мы сможем больше!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C4D9F9-A7A1-7535-B409-09C2841EB5E2}"/>
              </a:ext>
            </a:extLst>
          </p:cNvPr>
          <p:cNvSpPr txBox="1"/>
          <p:nvPr/>
        </p:nvSpPr>
        <p:spPr>
          <a:xfrm>
            <a:off x="546876" y="2378015"/>
            <a:ext cx="6816791" cy="333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 от 1 до 2 лет</a:t>
            </a:r>
          </a:p>
          <a:p>
            <a:pPr>
              <a:lnSpc>
                <a:spcPct val="107000"/>
              </a:lnSpc>
            </a:pPr>
            <a:endParaRPr lang="ru-RU" sz="1800" b="1" i="1" kern="100" dirty="0">
              <a:solidFill>
                <a:srgbClr val="0070C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 </a:t>
            </a:r>
            <a:r>
              <a:rPr lang="ru-RU" sz="1800" b="1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 до 3 лет</a:t>
            </a:r>
          </a:p>
          <a:p>
            <a:pPr>
              <a:lnSpc>
                <a:spcPct val="107000"/>
              </a:lnSpc>
            </a:pPr>
            <a:endParaRPr lang="ru-RU" sz="1800" b="1" i="1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от 3 до 4 лет</a:t>
            </a:r>
          </a:p>
          <a:p>
            <a:pPr>
              <a:lnSpc>
                <a:spcPct val="107000"/>
              </a:lnSpc>
            </a:pPr>
            <a:endParaRPr lang="ru-RU" sz="1800" b="1" i="1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от 4 до 5 лет</a:t>
            </a:r>
          </a:p>
          <a:p>
            <a:pPr>
              <a:lnSpc>
                <a:spcPct val="107000"/>
              </a:lnSpc>
            </a:pPr>
            <a:endParaRPr lang="ru-RU" sz="1800" b="1" i="1" kern="1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b="1" kern="1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от 5 до 6 лет</a:t>
            </a:r>
          </a:p>
          <a:p>
            <a:pPr>
              <a:lnSpc>
                <a:spcPct val="107000"/>
              </a:lnSpc>
            </a:pPr>
            <a:endParaRPr lang="ru-RU" sz="1800" b="1" kern="1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800" b="1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от 6 до 7 лет</a:t>
            </a:r>
            <a:endParaRPr lang="ru-RU" sz="18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57B7D37-27D7-820A-A154-6F557B87D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60" y="2523750"/>
            <a:ext cx="3947228" cy="31940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90" y="5749860"/>
            <a:ext cx="1059357" cy="10593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701" y="2378015"/>
            <a:ext cx="516945" cy="5169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701" y="2991378"/>
            <a:ext cx="511398" cy="5113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05395" y="3596888"/>
            <a:ext cx="513704" cy="513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2619" y="4205169"/>
            <a:ext cx="516480" cy="516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2619" y="4787888"/>
            <a:ext cx="541577" cy="541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7371" y="5420801"/>
            <a:ext cx="536825" cy="5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431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208</Words>
  <Application>Microsoft Office PowerPoint</Application>
  <PresentationFormat>Экран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Sandr</cp:lastModifiedBy>
  <cp:revision>111</cp:revision>
  <dcterms:created xsi:type="dcterms:W3CDTF">2023-11-23T16:42:23Z</dcterms:created>
  <dcterms:modified xsi:type="dcterms:W3CDTF">2023-12-11T19:59:45Z</dcterms:modified>
</cp:coreProperties>
</file>